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342" r:id="rId9"/>
    <p:sldId id="340" r:id="rId10"/>
    <p:sldId id="341" r:id="rId1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AAE57B-D210-8BF0-BBF5-1AA9EA208A0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AC3CD2C-E2EE-0ED3-2341-85C40137060F}"/>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10/13/2024 am</a:t>
            </a:r>
          </a:p>
        </p:txBody>
      </p:sp>
      <p:sp>
        <p:nvSpPr>
          <p:cNvPr id="4" name="Footer Placeholder 3">
            <a:extLst>
              <a:ext uri="{FF2B5EF4-FFF2-40B4-BE49-F238E27FC236}">
                <a16:creationId xmlns:a16="http://schemas.microsoft.com/office/drawing/2014/main" id="{973A9308-CF86-20F7-7B02-4618D4027D1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365CA6FD-64C9-9742-2810-DB3AB089D444}"/>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310C1481-B4CF-4CDC-AB99-0EDA509BA8F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298748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10/13/2024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5E9B542-B0B8-4BCC-A7A2-28FB5ECE6C06}" type="slidenum">
              <a:rPr lang="en-US" smtClean="0"/>
              <a:t>‹#›</a:t>
            </a:fld>
            <a:endParaRPr lang="en-US"/>
          </a:p>
        </p:txBody>
      </p:sp>
    </p:spTree>
    <p:extLst>
      <p:ext uri="{BB962C8B-B14F-4D97-AF65-F5344CB8AC3E}">
        <p14:creationId xmlns:p14="http://schemas.microsoft.com/office/powerpoint/2010/main" val="309381158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Jeremiah Cox, 84</a:t>
            </a:r>
            <a:r>
              <a:rPr lang="en-US" baseline="30000" dirty="0"/>
              <a:t>th</a:t>
            </a:r>
            <a:r>
              <a:rPr lang="en-US" dirty="0"/>
              <a:t> Street Church of Christ, Oklahoma City, presented September 15, 2024</a:t>
            </a:r>
          </a:p>
          <a:p>
            <a:endParaRPr lang="en-US" dirty="0"/>
          </a:p>
          <a:p>
            <a:r>
              <a:rPr lang="en-US" b="1" dirty="0"/>
              <a:t>Psalms 31:19</a:t>
            </a:r>
            <a:r>
              <a:rPr lang="en-US" dirty="0"/>
              <a:t> – “Oh, </a:t>
            </a:r>
            <a:r>
              <a:rPr lang="en-US" b="1" dirty="0"/>
              <a:t>how abundant is your goodness</a:t>
            </a:r>
            <a:r>
              <a:rPr lang="en-US" dirty="0"/>
              <a:t>, which you have stored up for those who fear you and worked for those who take refuge in you, in the sight of the children of mankind!”</a:t>
            </a:r>
          </a:p>
        </p:txBody>
      </p:sp>
      <p:sp>
        <p:nvSpPr>
          <p:cNvPr id="4" name="Slide Number Placeholder 3"/>
          <p:cNvSpPr>
            <a:spLocks noGrp="1"/>
          </p:cNvSpPr>
          <p:nvPr>
            <p:ph type="sldNum" sz="quarter" idx="5"/>
          </p:nvPr>
        </p:nvSpPr>
        <p:spPr/>
        <p:txBody>
          <a:bodyPr/>
          <a:lstStyle/>
          <a:p>
            <a:fld id="{A5E9B542-B0B8-4BCC-A7A2-28FB5ECE6C06}" type="slidenum">
              <a:rPr lang="en-US" smtClean="0"/>
              <a:t>1</a:t>
            </a:fld>
            <a:endParaRPr lang="en-US"/>
          </a:p>
        </p:txBody>
      </p:sp>
      <p:sp>
        <p:nvSpPr>
          <p:cNvPr id="5" name="Date Placeholder 4">
            <a:extLst>
              <a:ext uri="{FF2B5EF4-FFF2-40B4-BE49-F238E27FC236}">
                <a16:creationId xmlns:a16="http://schemas.microsoft.com/office/drawing/2014/main" id="{E72BD5FC-01F6-4349-3274-FB740E0DF535}"/>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8D4C9861-0352-1B02-1995-DA3AE5D0035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98358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135664">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latin typeface="Arial" panose="020B0604020202020204" pitchFamily="34" charset="0"/>
              </a:rPr>
              <a:pPr defTabSz="2312006" fontAlgn="base">
                <a:spcBef>
                  <a:spcPct val="0"/>
                </a:spcBef>
                <a:spcAft>
                  <a:spcPct val="0"/>
                </a:spcAft>
                <a:defRPr/>
              </a:pPr>
              <a:t>10</a:t>
            </a:fld>
            <a:endParaRPr lang="en-US" altLang="en-US" sz="31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312006" fontAlgn="base">
              <a:spcBef>
                <a:spcPct val="0"/>
              </a:spcBef>
              <a:spcAft>
                <a:spcPct val="0"/>
              </a:spcAft>
              <a:defRPr/>
            </a:pPr>
            <a:r>
              <a:rPr lang="en-US" altLang="en-US" sz="3100">
                <a:latin typeface="Arial" panose="020B0604020202020204" pitchFamily="34" charset="0"/>
              </a:rPr>
              <a:t>10/13/2024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312006" fontAlgn="base">
              <a:spcBef>
                <a:spcPct val="0"/>
              </a:spcBef>
              <a:spcAft>
                <a:spcPct val="0"/>
              </a:spcAft>
              <a:defRPr/>
            </a:pPr>
            <a:r>
              <a:rPr lang="en-US" altLang="en-US" sz="31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14:8-18</a:t>
            </a:r>
            <a:r>
              <a:rPr lang="en-US" dirty="0"/>
              <a:t> – “8 Now at Lystra there was a man sitting who could not use his feet. He was crippled from birth and had never walked. 9 He listened to Paul speaking. And Paul, looking intently at him and seeing that he had faith to be made well, 10 said in a loud voice, ‘Stand upright on your feet.’ And </a:t>
            </a:r>
            <a:r>
              <a:rPr lang="en-US" b="1" dirty="0"/>
              <a:t>he sprang up and began walking</a:t>
            </a:r>
            <a:r>
              <a:rPr lang="en-US" dirty="0"/>
              <a:t>. 11 And when the crowds saw what Paul had done, they lifted up their voices, saying in Lycaonian, ‘The gods have come down to us in the likeness of men!’ 12 Barnabas they called Zeus, and Paul, Hermes, because he was the chief speaker. 13 And the priest of Zeus, whose temple was at the entrance to the city, brought oxen and garlands to the gates and wanted to offer sacrifice with the crowds. 14 But when the apostles Barnabas and Paul heard of it, they tore their garments and rushed out into the crowd, crying out, 15 ‘Men, why are you doing these things? We also are men, of like nature with you, and we bring you good news, that </a:t>
            </a:r>
            <a:r>
              <a:rPr lang="en-US" b="1" dirty="0"/>
              <a:t>you should turn from these vain things to a living God</a:t>
            </a:r>
            <a:r>
              <a:rPr lang="en-US" dirty="0"/>
              <a:t>, who made the heaven and the earth and the sea and all that is in them. 16 In past generations he allowed all the nations to walk in their own ways. 17 Yet he did not leave himself without witness, for he did good by giving you rains from heaven and fruitful seasons, satisfying your hearts with food and gladness.’ 18 Even with these words they scarcely restrained the people from offering sacrifice to them.”</a:t>
            </a:r>
          </a:p>
          <a:p>
            <a:endParaRPr lang="en-US" dirty="0"/>
          </a:p>
          <a:p>
            <a:r>
              <a:rPr lang="en-US" b="1" dirty="0"/>
              <a:t>Acts 17:22-29</a:t>
            </a:r>
            <a:r>
              <a:rPr lang="en-US" dirty="0"/>
              <a:t> – “22 So Paul, standing in the midst of the Areopagus, said: ‘Men of Athens, I perceive that in every way you are very religious. 23 For as I passed along and observed the objects of your worship, I found also an altar with this inscription, “To the unknown god.” What therefore you worship as unknown, this I proclaim to you. 24 The God who made the world and everything in it, being Lord of heaven and earth, does not live in temples made by man, 25 nor is he served by human hands, as though he needed anything, since </a:t>
            </a:r>
            <a:r>
              <a:rPr lang="en-US" b="1" dirty="0"/>
              <a:t>he himself gives to all mankind life and breath and everything</a:t>
            </a:r>
            <a:r>
              <a:rPr lang="en-US" dirty="0"/>
              <a:t>. 26 And he made from one man every nation of mankind to live on all the face of the earth, having determined allotted periods and the boundaries of their dwelling place, 27 that they should seek God, in the hope that they might feel their way toward him and find him. Yet he is actually not far from each one of us, 28 for "In him we live and move and have our being”; as even some of your own poets have said, "For we are indeed his offspring.” 29 Being then God's offspring, we ought not to think that the divine being is like gold or silver or stone, an image formed by the art and imagination of man.’”</a:t>
            </a:r>
          </a:p>
          <a:p>
            <a:endParaRPr lang="en-US" dirty="0"/>
          </a:p>
          <a:p>
            <a:r>
              <a:rPr lang="en-US" b="1" dirty="0"/>
              <a:t>Romans 1:20-25</a:t>
            </a:r>
            <a:r>
              <a:rPr lang="en-US" dirty="0"/>
              <a:t> – “20 For his invisible attributes, namely, his eternal power and divine nature, </a:t>
            </a:r>
            <a:r>
              <a:rPr lang="en-US" b="1" dirty="0"/>
              <a:t>have been clearly perceived</a:t>
            </a:r>
            <a:r>
              <a:rPr lang="en-US" dirty="0"/>
              <a:t>, ever since the creation of the world, in the things that have been made. So they are without excuse. 21 For although they knew God, they did not honor him as God or give thanks to him, but they became futile in their thinking, and their foolish hearts were darkened. 22 Claiming to be wise, they became fools, 23 and exchanged the glory of the immortal God for images resembling mortal man and birds and animals and reptiles. 24 Therefore God gave them up in the lusts of their hearts to impurity, to the dishonoring of their bodies among themselves, 25 because they exchanged the truth about God for a lie and worshiped and served the creature rather than the Creator, who is blessed forever! Amen.”</a:t>
            </a:r>
          </a:p>
        </p:txBody>
      </p:sp>
      <p:sp>
        <p:nvSpPr>
          <p:cNvPr id="4" name="Slide Number Placeholder 3"/>
          <p:cNvSpPr>
            <a:spLocks noGrp="1"/>
          </p:cNvSpPr>
          <p:nvPr>
            <p:ph type="sldNum" sz="quarter" idx="5"/>
          </p:nvPr>
        </p:nvSpPr>
        <p:spPr/>
        <p:txBody>
          <a:bodyPr/>
          <a:lstStyle/>
          <a:p>
            <a:fld id="{A5E9B542-B0B8-4BCC-A7A2-28FB5ECE6C06}" type="slidenum">
              <a:rPr lang="en-US" smtClean="0"/>
              <a:t>2</a:t>
            </a:fld>
            <a:endParaRPr lang="en-US"/>
          </a:p>
        </p:txBody>
      </p:sp>
      <p:sp>
        <p:nvSpPr>
          <p:cNvPr id="5" name="Date Placeholder 4">
            <a:extLst>
              <a:ext uri="{FF2B5EF4-FFF2-40B4-BE49-F238E27FC236}">
                <a16:creationId xmlns:a16="http://schemas.microsoft.com/office/drawing/2014/main" id="{EDFF3713-E4FE-17D0-3A55-14024776236E}"/>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985AE4C5-4DCF-A0F0-3475-B5A9BA89D8B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5509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Titus 3:4</a:t>
            </a:r>
            <a:r>
              <a:rPr lang="en-US" dirty="0"/>
              <a:t> – “But when </a:t>
            </a:r>
            <a:r>
              <a:rPr lang="en-US" b="1" dirty="0"/>
              <a:t>the goodness and loving kindness of God</a:t>
            </a:r>
            <a:r>
              <a:rPr lang="en-US" dirty="0"/>
              <a:t> our Savior appeared”</a:t>
            </a:r>
          </a:p>
          <a:p>
            <a:endParaRPr lang="en-US" dirty="0"/>
          </a:p>
          <a:p>
            <a:r>
              <a:rPr lang="en-US" b="1" dirty="0"/>
              <a:t>Psalms 8:3-9</a:t>
            </a:r>
            <a:r>
              <a:rPr lang="en-US" dirty="0"/>
              <a:t> – “3 When I look at your heavens, the work of your fingers, the moon and the stars, which you have set in place, 4 </a:t>
            </a:r>
            <a:r>
              <a:rPr lang="en-US" b="1" dirty="0"/>
              <a:t>what is man that you are mindful of him</a:t>
            </a:r>
            <a:r>
              <a:rPr lang="en-US" dirty="0"/>
              <a:t>, and the son of man that you care for him? 5 Yet you have made him a little lower than the heavenly beings and crowned him with glory and honor. 6 You have given him dominion over the works of your hands; you have put all things under his feet, 7 all sheep and oxen, and also the beasts of the field, 8 the birds of the heavens, and the fish of the sea, whatever passes along the paths of the seas. 9 O Lord, our Lord, how majestic is your name in all the earth!”</a:t>
            </a:r>
          </a:p>
        </p:txBody>
      </p:sp>
      <p:sp>
        <p:nvSpPr>
          <p:cNvPr id="4" name="Slide Number Placeholder 3"/>
          <p:cNvSpPr>
            <a:spLocks noGrp="1"/>
          </p:cNvSpPr>
          <p:nvPr>
            <p:ph type="sldNum" sz="quarter" idx="5"/>
          </p:nvPr>
        </p:nvSpPr>
        <p:spPr/>
        <p:txBody>
          <a:bodyPr/>
          <a:lstStyle/>
          <a:p>
            <a:fld id="{A5E9B542-B0B8-4BCC-A7A2-28FB5ECE6C06}" type="slidenum">
              <a:rPr lang="en-US" smtClean="0"/>
              <a:t>3</a:t>
            </a:fld>
            <a:endParaRPr lang="en-US"/>
          </a:p>
        </p:txBody>
      </p:sp>
      <p:sp>
        <p:nvSpPr>
          <p:cNvPr id="5" name="Date Placeholder 4">
            <a:extLst>
              <a:ext uri="{FF2B5EF4-FFF2-40B4-BE49-F238E27FC236}">
                <a16:creationId xmlns:a16="http://schemas.microsoft.com/office/drawing/2014/main" id="{D933C024-124E-B166-29B8-232D088E6CAE}"/>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A5EC43D6-FAA0-A63C-2E75-0CCED4AE812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02296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17:25-28</a:t>
            </a:r>
            <a:r>
              <a:rPr lang="en-US" dirty="0"/>
              <a:t> – “25 nor is he served by human hands, as though he needed anything, since </a:t>
            </a:r>
            <a:r>
              <a:rPr lang="en-US" b="1" dirty="0"/>
              <a:t>he himself gives to all mankind life and breath and everything</a:t>
            </a:r>
            <a:r>
              <a:rPr lang="en-US" dirty="0"/>
              <a:t>. 26 And he made from one man every nation of mankind to live on all the face of the earth, having determined allotted periods and the boundaries of their dwelling place, 27 </a:t>
            </a:r>
            <a:r>
              <a:rPr lang="en-US" b="1" dirty="0"/>
              <a:t>that they should seek God</a:t>
            </a:r>
            <a:r>
              <a:rPr lang="en-US" dirty="0"/>
              <a:t>, in the hope that they might feel their way toward him and find him. Yet he is actually not far from each one of us, 28 for ‘In him we live and move and have our being’; as even some of your own poets have said, ‘For we are indeed his offspring.’”</a:t>
            </a:r>
          </a:p>
          <a:p>
            <a:endParaRPr lang="en-US" dirty="0"/>
          </a:p>
          <a:p>
            <a:r>
              <a:rPr lang="en-US" b="1" dirty="0"/>
              <a:t>Psalms 117:1-2</a:t>
            </a:r>
            <a:r>
              <a:rPr lang="en-US" dirty="0"/>
              <a:t> – “Praise the Lord, </a:t>
            </a:r>
            <a:r>
              <a:rPr lang="en-US" b="1" dirty="0"/>
              <a:t>all nations</a:t>
            </a:r>
            <a:r>
              <a:rPr lang="en-US" dirty="0"/>
              <a:t>! Extol him, </a:t>
            </a:r>
            <a:r>
              <a:rPr lang="en-US" b="1" dirty="0"/>
              <a:t>all peoples</a:t>
            </a:r>
            <a:r>
              <a:rPr lang="en-US" dirty="0"/>
              <a:t>! 2 For great is his steadfast love toward us, and the faithfulness of the Lord endures forever. Praise the Lord!”</a:t>
            </a:r>
          </a:p>
          <a:p>
            <a:endParaRPr lang="en-US" dirty="0"/>
          </a:p>
          <a:p>
            <a:r>
              <a:rPr lang="en-US" b="1" dirty="0"/>
              <a:t>Matthew 5:43-48</a:t>
            </a:r>
            <a:r>
              <a:rPr lang="en-US" dirty="0"/>
              <a:t> – “43 You have heard that it was said, 'You shall love your neighbor and hate your enemy.' 44 But I say to you, Love your enemies and pray for those who persecute you, 45 </a:t>
            </a:r>
            <a:r>
              <a:rPr lang="en-US" b="1" dirty="0"/>
              <a:t>so that you may be sons of your Father who is in heaven</a:t>
            </a:r>
            <a:r>
              <a:rPr lang="en-US" dirty="0"/>
              <a:t>. For he makes his sun rise on the evil and on the good, and sends rain on the just and on the unjust. 46 For if you love those who love you, what reward do you have? Do not even the tax collectors do the same? 47 And if you greet only your brothers, what more are you doing than others? Do not even the Gentiles do the same? 48 You therefore must be perfect, as your heavenly Father is perfect.”</a:t>
            </a:r>
          </a:p>
        </p:txBody>
      </p:sp>
      <p:sp>
        <p:nvSpPr>
          <p:cNvPr id="4" name="Slide Number Placeholder 3"/>
          <p:cNvSpPr>
            <a:spLocks noGrp="1"/>
          </p:cNvSpPr>
          <p:nvPr>
            <p:ph type="sldNum" sz="quarter" idx="5"/>
          </p:nvPr>
        </p:nvSpPr>
        <p:spPr/>
        <p:txBody>
          <a:bodyPr/>
          <a:lstStyle/>
          <a:p>
            <a:fld id="{A5E9B542-B0B8-4BCC-A7A2-28FB5ECE6C06}" type="slidenum">
              <a:rPr lang="en-US" smtClean="0"/>
              <a:t>4</a:t>
            </a:fld>
            <a:endParaRPr lang="en-US"/>
          </a:p>
        </p:txBody>
      </p:sp>
      <p:sp>
        <p:nvSpPr>
          <p:cNvPr id="5" name="Date Placeholder 4">
            <a:extLst>
              <a:ext uri="{FF2B5EF4-FFF2-40B4-BE49-F238E27FC236}">
                <a16:creationId xmlns:a16="http://schemas.microsoft.com/office/drawing/2014/main" id="{09294E6D-1174-2DDA-E937-E4EF6FE83293}"/>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FA81F44D-1F67-C7D6-7D4D-5935A60186A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08059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6:17-19</a:t>
            </a:r>
            <a:r>
              <a:rPr lang="en-US" dirty="0"/>
              <a:t> – “17 As for the rich in this present age, charge them not to be haughty, nor to set their hopes on the uncertainty of riches, but on </a:t>
            </a:r>
            <a:r>
              <a:rPr lang="en-US" b="1" dirty="0"/>
              <a:t>God, who richly provides us</a:t>
            </a:r>
            <a:r>
              <a:rPr lang="en-US" dirty="0"/>
              <a:t> with everything to enjoy. 18 They are to do good, to be rich in good works, to be generous and ready to share, 19 thus storing up treasure for themselves as a good foundation for the future, so that they may take hold of that which is truly life.”</a:t>
            </a:r>
          </a:p>
          <a:p>
            <a:endParaRPr lang="en-US" dirty="0"/>
          </a:p>
          <a:p>
            <a:r>
              <a:rPr lang="en-US" b="1" dirty="0"/>
              <a:t>Isaiah 1:2-4</a:t>
            </a:r>
            <a:r>
              <a:rPr lang="en-US" dirty="0"/>
              <a:t> – “2 Hear, O heavens, and give ear, O earth; for the Lord has spoken: ‘Children have I reared and brought up, but they have rebelled against me. 3 The ox knows its owner, and the donkey its master's crib, but Israel does not know, my people do not understand.’ 4 Ah, sinful nation, a people laden with iniquity, offspring of evildoers, children who deal corruptly! They have forsaken the Lord, they have despised the Holy One of Israel, </a:t>
            </a:r>
            <a:r>
              <a:rPr lang="en-US" b="1" dirty="0"/>
              <a:t>they are utterly estranged</a:t>
            </a:r>
            <a:r>
              <a:rPr lang="en-US" dirty="0"/>
              <a:t>.”</a:t>
            </a:r>
          </a:p>
          <a:p>
            <a:endParaRPr lang="en-US" dirty="0"/>
          </a:p>
          <a:p>
            <a:r>
              <a:rPr lang="en-US" b="1" dirty="0"/>
              <a:t>Isaiah 30:1-3</a:t>
            </a:r>
            <a:r>
              <a:rPr lang="en-US" dirty="0"/>
              <a:t> – “’</a:t>
            </a:r>
            <a:r>
              <a:rPr lang="en-US" b="1" dirty="0"/>
              <a:t>Ah, stubborn children</a:t>
            </a:r>
            <a:r>
              <a:rPr lang="en-US" dirty="0"/>
              <a:t>,’ declares the Lord, ‘who carry out a plan, but not mine, and who make an alliance, but not of my Spirit, that they may add sin to sin; 2 who set out to go down to Egypt, without asking for my direction, to take refuge in the protection of Pharaoh and to seek shelter in the shadow of Egypt! 3 Therefore shall the protection of Pharaoh turn to your shame, and the shelter in the shadow of Egypt to your humiliation.”</a:t>
            </a:r>
          </a:p>
          <a:p>
            <a:endParaRPr lang="en-US" dirty="0"/>
          </a:p>
          <a:p>
            <a:r>
              <a:rPr lang="en-US" b="1" dirty="0"/>
              <a:t>Isaiah 31:1</a:t>
            </a:r>
            <a:r>
              <a:rPr lang="en-US" dirty="0"/>
              <a:t> – “</a:t>
            </a:r>
            <a:r>
              <a:rPr lang="en-US" b="1" dirty="0"/>
              <a:t>Woe to those who go down to Egypt for help</a:t>
            </a:r>
            <a:r>
              <a:rPr lang="en-US" dirty="0"/>
              <a:t> and rely on horses, who trust in chariots because they are many and in horsemen because they are very strong, but do not look to the Holy One of Israel or consult the Lord!”</a:t>
            </a:r>
          </a:p>
        </p:txBody>
      </p:sp>
      <p:sp>
        <p:nvSpPr>
          <p:cNvPr id="4" name="Slide Number Placeholder 3"/>
          <p:cNvSpPr>
            <a:spLocks noGrp="1"/>
          </p:cNvSpPr>
          <p:nvPr>
            <p:ph type="sldNum" sz="quarter" idx="5"/>
          </p:nvPr>
        </p:nvSpPr>
        <p:spPr/>
        <p:txBody>
          <a:bodyPr/>
          <a:lstStyle/>
          <a:p>
            <a:fld id="{A5E9B542-B0B8-4BCC-A7A2-28FB5ECE6C06}" type="slidenum">
              <a:rPr lang="en-US" smtClean="0"/>
              <a:t>5</a:t>
            </a:fld>
            <a:endParaRPr lang="en-US"/>
          </a:p>
        </p:txBody>
      </p:sp>
      <p:sp>
        <p:nvSpPr>
          <p:cNvPr id="5" name="Date Placeholder 4">
            <a:extLst>
              <a:ext uri="{FF2B5EF4-FFF2-40B4-BE49-F238E27FC236}">
                <a16:creationId xmlns:a16="http://schemas.microsoft.com/office/drawing/2014/main" id="{D1B7EF53-4716-574F-A908-2E1B40D8C1D2}"/>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F7ABA4BA-9D27-F519-9C86-38949108991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25191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17:30-31</a:t>
            </a:r>
            <a:r>
              <a:rPr lang="en-US" dirty="0"/>
              <a:t> – “30 The times of ignorance God overlooked, but </a:t>
            </a:r>
            <a:r>
              <a:rPr lang="en-US" b="1" dirty="0"/>
              <a:t>now he commands all people everywhere to repent</a:t>
            </a:r>
            <a:r>
              <a:rPr lang="en-US" dirty="0"/>
              <a:t>, 31 because he has fixed a day on which he will judge the world in righteousness by a man whom he has appointed; and of this he has given assurance to all by raising him from the dead.“</a:t>
            </a:r>
          </a:p>
          <a:p>
            <a:endParaRPr lang="en-US" dirty="0"/>
          </a:p>
          <a:p>
            <a:r>
              <a:rPr lang="en-US" b="1" dirty="0"/>
              <a:t>Romans 2:1-4</a:t>
            </a:r>
            <a:r>
              <a:rPr lang="en-US" dirty="0"/>
              <a:t> – “1 Therefore you have no excuse, O man, every one of you who judges. For in passing judgment on another you condemn yourself, because you, the judge, practice the very same things. 2 We know that the judgment of God rightly falls on those who do such things. 3 Do you suppose, O man – you who judge those who do such things and yet do them yourself – that you will escape the judgment of God? 4 Or do you presume on the riches of his kindness and forbearance and patience, not knowing that God's kindness is meant </a:t>
            </a:r>
            <a:r>
              <a:rPr lang="en-US" b="1" dirty="0"/>
              <a:t>to lead you to repentance</a:t>
            </a:r>
            <a:r>
              <a:rPr lang="en-US" dirty="0"/>
              <a:t>?”</a:t>
            </a:r>
          </a:p>
          <a:p>
            <a:endParaRPr lang="en-US" dirty="0"/>
          </a:p>
          <a:p>
            <a:r>
              <a:rPr lang="en-US" b="1" dirty="0"/>
              <a:t>Ezekiel 18:31</a:t>
            </a:r>
            <a:r>
              <a:rPr lang="en-US" dirty="0"/>
              <a:t> – “Cast away from you all the transgressions that you have committed, and make yourselves </a:t>
            </a:r>
            <a:r>
              <a:rPr lang="en-US" b="1" dirty="0"/>
              <a:t>a new heart and a new spirit</a:t>
            </a:r>
            <a:r>
              <a:rPr lang="en-US" dirty="0"/>
              <a:t>! Why will you die, O house of Israel?”</a:t>
            </a:r>
          </a:p>
          <a:p>
            <a:endParaRPr lang="en-US" dirty="0"/>
          </a:p>
          <a:p>
            <a:r>
              <a:rPr lang="en-US" b="1" dirty="0"/>
              <a:t>Romans 1:8-10</a:t>
            </a:r>
            <a:r>
              <a:rPr lang="en-US" dirty="0"/>
              <a:t> – “8 First, I thank my God through Jesus Christ for all of you, because </a:t>
            </a:r>
            <a:r>
              <a:rPr lang="en-US" b="1" dirty="0"/>
              <a:t>your faith is proclaimed in all the world</a:t>
            </a:r>
            <a:r>
              <a:rPr lang="en-US" dirty="0"/>
              <a:t>. 9 For God is my witness, whom I serve with my spirit in the gospel of his Son, that without ceasing I mention you 10 always in my prayers, asking that somehow by God's will I may now at last succeed in coming to you.”</a:t>
            </a:r>
          </a:p>
        </p:txBody>
      </p:sp>
      <p:sp>
        <p:nvSpPr>
          <p:cNvPr id="4" name="Slide Number Placeholder 3"/>
          <p:cNvSpPr>
            <a:spLocks noGrp="1"/>
          </p:cNvSpPr>
          <p:nvPr>
            <p:ph type="sldNum" sz="quarter" idx="5"/>
          </p:nvPr>
        </p:nvSpPr>
        <p:spPr/>
        <p:txBody>
          <a:bodyPr/>
          <a:lstStyle/>
          <a:p>
            <a:fld id="{A5E9B542-B0B8-4BCC-A7A2-28FB5ECE6C06}" type="slidenum">
              <a:rPr lang="en-US" smtClean="0"/>
              <a:t>6</a:t>
            </a:fld>
            <a:endParaRPr lang="en-US"/>
          </a:p>
        </p:txBody>
      </p:sp>
      <p:sp>
        <p:nvSpPr>
          <p:cNvPr id="5" name="Date Placeholder 4">
            <a:extLst>
              <a:ext uri="{FF2B5EF4-FFF2-40B4-BE49-F238E27FC236}">
                <a16:creationId xmlns:a16="http://schemas.microsoft.com/office/drawing/2014/main" id="{2F33CC62-C9A7-45EC-5C2D-7360380973CA}"/>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2B533B52-5BCE-31B5-8465-59A95D1CA28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09519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11:19-23</a:t>
            </a:r>
            <a:r>
              <a:rPr lang="en-US" dirty="0"/>
              <a:t> – “19 Then you will say, ‘Branches were broken off so that I might be grafted in.’ 20 That is true. They were broken off because of their unbelief, but </a:t>
            </a:r>
            <a:r>
              <a:rPr lang="en-US" b="1" dirty="0"/>
              <a:t>you stand fast through faith</a:t>
            </a:r>
            <a:r>
              <a:rPr lang="en-US" dirty="0"/>
              <a:t>. So do not become proud, but stand in awe. 21 For if God did not spare the natural branches, neither will he spare you. 22 Note then the kindness and the severity of God: severity toward those who have fallen, but God's kindness to you, </a:t>
            </a:r>
            <a:r>
              <a:rPr lang="en-US" b="1" dirty="0"/>
              <a:t>provided you continue in his kindness</a:t>
            </a:r>
            <a:r>
              <a:rPr lang="en-US" dirty="0"/>
              <a:t>. Otherwise you too will be cut off. 23 And even they, if they do not continue in their unbelief, will be grafted in, for God has the power to graft them in again.”</a:t>
            </a:r>
          </a:p>
          <a:p>
            <a:endParaRPr lang="en-US" dirty="0"/>
          </a:p>
          <a:p>
            <a:r>
              <a:rPr lang="en-US" b="1" dirty="0"/>
              <a:t>Titus 2:11-14</a:t>
            </a:r>
            <a:r>
              <a:rPr lang="en-US" dirty="0"/>
              <a:t> – “11 For the grace of God has appeared, bringing salvation for all people, 12 training us to renounce ungodliness and worldly passions, and to live self-controlled, upright, and godly lives in the present age, 13  </a:t>
            </a:r>
            <a:r>
              <a:rPr lang="en-US" b="1" dirty="0"/>
              <a:t>waiting for our blessed hope</a:t>
            </a:r>
            <a:r>
              <a:rPr lang="en-US" dirty="0"/>
              <a:t>, the appearing of the glory of our great God and Savior Jesus Christ, 14  who gave himself for us to redeem us from all lawlessness and to purify for himself a people for his own possession who are zealous for good works.”</a:t>
            </a:r>
          </a:p>
          <a:p>
            <a:endParaRPr lang="en-US" dirty="0"/>
          </a:p>
          <a:p>
            <a:r>
              <a:rPr lang="en-US" b="1" dirty="0"/>
              <a:t>Titus 3:4-8</a:t>
            </a:r>
            <a:r>
              <a:rPr lang="en-US" dirty="0"/>
              <a:t> – “4 But when the goodness and loving kindness of God our Savior appeared, 5 he saved us, not because of works done by us in righteousness, but according to his own mercy, by the washing of regeneration and renewal of the Holy Spirit, 6 whom he poured out on us richly through Jesus Christ our Savior, 7 so that being justified by his grace we might become </a:t>
            </a:r>
            <a:r>
              <a:rPr lang="en-US" b="1" dirty="0"/>
              <a:t>heirs according to the hope</a:t>
            </a:r>
            <a:r>
              <a:rPr lang="en-US" dirty="0"/>
              <a:t> of eternal life. 8 The saying is trustworthy, and I want you to insist on these things, so that those who have believed in God may be careful to devote themselves to good works. These things are excellent and profitable for people.”</a:t>
            </a:r>
          </a:p>
          <a:p>
            <a:endParaRPr lang="en-US" dirty="0"/>
          </a:p>
          <a:p>
            <a:r>
              <a:rPr lang="en-US" b="1" dirty="0"/>
              <a:t>Isaiah 1:2-3, 16-20</a:t>
            </a:r>
            <a:r>
              <a:rPr lang="en-US" dirty="0"/>
              <a:t> – “2  Hear, O heavens, and give ear, O earth; for the Lord has spoken: "Children  have I reared and brought up, but they have rebelled against me. 3 The ox knows its owner, and the donkey its master's crib, but Israel does not know, my people do not understand … 16 Wash yourselves; make yourselves clean; remove the evil of your deeds from before my eyes;  cease to do evil, 17 learn to do good;  seek justice, correct oppression;  bring justice to the fatherless, plead the widow's cause. 18 Come now, let us reason together, says the Lord: though your sins are like scarlet, they shall be as white as snow; though they are red like crimson, they shall become like wool. 19  </a:t>
            </a:r>
            <a:r>
              <a:rPr lang="en-US" b="1" dirty="0"/>
              <a:t>If you are willing and obedient</a:t>
            </a:r>
            <a:r>
              <a:rPr lang="en-US" dirty="0"/>
              <a:t>, you shall eat the good of the land; 20 but if you refuse and rebel, you shall be eaten by the sword;  for the mouth of the Lord has spoken."</a:t>
            </a:r>
          </a:p>
        </p:txBody>
      </p:sp>
      <p:sp>
        <p:nvSpPr>
          <p:cNvPr id="4" name="Slide Number Placeholder 3"/>
          <p:cNvSpPr>
            <a:spLocks noGrp="1"/>
          </p:cNvSpPr>
          <p:nvPr>
            <p:ph type="sldNum" sz="quarter" idx="5"/>
          </p:nvPr>
        </p:nvSpPr>
        <p:spPr/>
        <p:txBody>
          <a:bodyPr/>
          <a:lstStyle/>
          <a:p>
            <a:fld id="{A5E9B542-B0B8-4BCC-A7A2-28FB5ECE6C06}" type="slidenum">
              <a:rPr lang="en-US" smtClean="0"/>
              <a:t>7</a:t>
            </a:fld>
            <a:endParaRPr lang="en-US"/>
          </a:p>
        </p:txBody>
      </p:sp>
      <p:sp>
        <p:nvSpPr>
          <p:cNvPr id="5" name="Date Placeholder 4">
            <a:extLst>
              <a:ext uri="{FF2B5EF4-FFF2-40B4-BE49-F238E27FC236}">
                <a16:creationId xmlns:a16="http://schemas.microsoft.com/office/drawing/2014/main" id="{0FA68ED4-6F68-9351-6E25-20441C8C5198}"/>
              </a:ext>
            </a:extLst>
          </p:cNvPr>
          <p:cNvSpPr>
            <a:spLocks noGrp="1"/>
          </p:cNvSpPr>
          <p:nvPr>
            <p:ph type="dt" idx="1"/>
          </p:nvPr>
        </p:nvSpPr>
        <p:spPr/>
        <p:txBody>
          <a:bodyPr/>
          <a:lstStyle/>
          <a:p>
            <a:r>
              <a:rPr lang="en-US"/>
              <a:t>10/13/2024 am</a:t>
            </a:r>
          </a:p>
        </p:txBody>
      </p:sp>
      <p:sp>
        <p:nvSpPr>
          <p:cNvPr id="6" name="Footer Placeholder 5">
            <a:extLst>
              <a:ext uri="{FF2B5EF4-FFF2-40B4-BE49-F238E27FC236}">
                <a16:creationId xmlns:a16="http://schemas.microsoft.com/office/drawing/2014/main" id="{991B4220-87BD-1C30-EE45-A60FC4B37C8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8649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solidFill>
                  <a:prstClr val="black"/>
                </a:solidFill>
                <a:latin typeface="Arial" panose="020B0604020202020204" pitchFamily="34" charset="0"/>
              </a:rPr>
              <a:pPr defTabSz="2312006" fontAlgn="base">
                <a:spcBef>
                  <a:spcPct val="0"/>
                </a:spcBef>
                <a:spcAft>
                  <a:spcPct val="0"/>
                </a:spcAft>
                <a:defRPr/>
              </a:pPr>
              <a:t>8</a:t>
            </a:fld>
            <a:endParaRPr lang="en-US" altLang="en-US" sz="3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312006" fontAlgn="base">
              <a:spcBef>
                <a:spcPct val="0"/>
              </a:spcBef>
              <a:spcAft>
                <a:spcPct val="0"/>
              </a:spcAft>
              <a:defRPr/>
            </a:pPr>
            <a:r>
              <a:rPr lang="en-US" altLang="en-US" sz="3100">
                <a:solidFill>
                  <a:prstClr val="black"/>
                </a:solidFill>
                <a:latin typeface="Arial" panose="020B0604020202020204" pitchFamily="34" charset="0"/>
              </a:rPr>
              <a:t>10/13/2024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312006" fontAlgn="base">
              <a:spcBef>
                <a:spcPct val="0"/>
              </a:spcBef>
              <a:spcAft>
                <a:spcPct val="0"/>
              </a:spcAft>
              <a:defRPr/>
            </a:pPr>
            <a:r>
              <a:rPr lang="en-US" altLang="en-US" sz="3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312006" fontAlgn="base">
              <a:spcBef>
                <a:spcPct val="0"/>
              </a:spcBef>
              <a:spcAft>
                <a:spcPct val="0"/>
              </a:spcAft>
              <a:defRPr/>
            </a:pPr>
            <a:fld id="{3AF42B02-11F3-4BD2-B2E3-53F42D06C240}" type="slidenum">
              <a:rPr lang="en-US" altLang="en-US" sz="3100">
                <a:latin typeface="Arial" panose="020B0604020202020204" pitchFamily="34" charset="0"/>
              </a:rPr>
              <a:pPr defTabSz="2312006" fontAlgn="base">
                <a:spcBef>
                  <a:spcPct val="0"/>
                </a:spcBef>
                <a:spcAft>
                  <a:spcPct val="0"/>
                </a:spcAft>
                <a:defRPr/>
              </a:pPr>
              <a:t>9</a:t>
            </a:fld>
            <a:endParaRPr lang="en-US" altLang="en-US" sz="31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312006" fontAlgn="base">
              <a:spcBef>
                <a:spcPct val="0"/>
              </a:spcBef>
              <a:spcAft>
                <a:spcPct val="0"/>
              </a:spcAft>
              <a:defRPr/>
            </a:pPr>
            <a:r>
              <a:rPr lang="en-US" altLang="en-US" sz="3100">
                <a:latin typeface="Arial" panose="020B0604020202020204" pitchFamily="34" charset="0"/>
              </a:rPr>
              <a:t>10/13/2024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312006" fontAlgn="base">
              <a:spcBef>
                <a:spcPct val="0"/>
              </a:spcBef>
              <a:spcAft>
                <a:spcPct val="0"/>
              </a:spcAft>
              <a:defRPr/>
            </a:pPr>
            <a:r>
              <a:rPr lang="en-US" altLang="en-US" sz="31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2921810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89697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4972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191018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9378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1649010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368114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49228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1953281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6EF5D-3936-4739-8FFB-EB97BAC1B4A6}"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02268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26EF5D-3936-4739-8FFB-EB97BAC1B4A6}"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26813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26EF5D-3936-4739-8FFB-EB97BAC1B4A6}" type="datetimeFigureOut">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59226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26EF5D-3936-4739-8FFB-EB97BAC1B4A6}"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1278453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6EF5D-3936-4739-8FFB-EB97BAC1B4A6}" type="datetimeFigureOut">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191944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626EF5D-3936-4739-8FFB-EB97BAC1B4A6}"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3101170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6EF5D-3936-4739-8FFB-EB97BAC1B4A6}"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2844A-C734-448B-9F56-54ECEC3B9EAA}" type="slidenum">
              <a:rPr lang="en-US" smtClean="0"/>
              <a:t>‹#›</a:t>
            </a:fld>
            <a:endParaRPr lang="en-US"/>
          </a:p>
        </p:txBody>
      </p:sp>
    </p:spTree>
    <p:extLst>
      <p:ext uri="{BB962C8B-B14F-4D97-AF65-F5344CB8AC3E}">
        <p14:creationId xmlns:p14="http://schemas.microsoft.com/office/powerpoint/2010/main" val="2671358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26EF5D-3936-4739-8FFB-EB97BAC1B4A6}" type="datetimeFigureOut">
              <a:rPr lang="en-US" smtClean="0"/>
              <a:t>11/1/2024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822844A-C734-448B-9F56-54ECEC3B9EAA}" type="slidenum">
              <a:rPr lang="en-US" smtClean="0"/>
              <a:t>‹#›</a:t>
            </a:fld>
            <a:endParaRPr lang="en-US"/>
          </a:p>
        </p:txBody>
      </p:sp>
    </p:spTree>
    <p:extLst>
      <p:ext uri="{BB962C8B-B14F-4D97-AF65-F5344CB8AC3E}">
        <p14:creationId xmlns:p14="http://schemas.microsoft.com/office/powerpoint/2010/main" val="72656663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07DD-1CBF-2DDA-A377-1E8D0F926BA2}"/>
              </a:ext>
            </a:extLst>
          </p:cNvPr>
          <p:cNvSpPr>
            <a:spLocks noGrp="1"/>
          </p:cNvSpPr>
          <p:nvPr>
            <p:ph type="ctrTitle"/>
          </p:nvPr>
        </p:nvSpPr>
        <p:spPr>
          <a:xfrm>
            <a:off x="266995" y="2987435"/>
            <a:ext cx="7799767" cy="1015663"/>
          </a:xfrm>
        </p:spPr>
        <p:txBody>
          <a:bodyPr wrap="square">
            <a:spAutoFit/>
          </a:bodyPr>
          <a:lstStyle/>
          <a:p>
            <a:r>
              <a:rPr lang="en-US" sz="6000" b="1" dirty="0"/>
              <a:t>The Goodness Of God</a:t>
            </a:r>
          </a:p>
        </p:txBody>
      </p:sp>
      <p:sp>
        <p:nvSpPr>
          <p:cNvPr id="3" name="Subtitle 2">
            <a:extLst>
              <a:ext uri="{FF2B5EF4-FFF2-40B4-BE49-F238E27FC236}">
                <a16:creationId xmlns:a16="http://schemas.microsoft.com/office/drawing/2014/main" id="{7AA0BDD1-1942-EE95-807B-3318381AEE3A}"/>
              </a:ext>
            </a:extLst>
          </p:cNvPr>
          <p:cNvSpPr>
            <a:spLocks noGrp="1"/>
          </p:cNvSpPr>
          <p:nvPr>
            <p:ph type="subTitle" idx="1"/>
          </p:nvPr>
        </p:nvSpPr>
        <p:spPr>
          <a:xfrm>
            <a:off x="1648755" y="4050834"/>
            <a:ext cx="5826719" cy="584775"/>
          </a:xfrm>
        </p:spPr>
        <p:txBody>
          <a:bodyPr>
            <a:spAutoFit/>
          </a:bodyPr>
          <a:lstStyle/>
          <a:p>
            <a:r>
              <a:rPr lang="en-US" sz="3200" dirty="0">
                <a:solidFill>
                  <a:schemeClr val="accent1"/>
                </a:solidFill>
              </a:rPr>
              <a:t>Psalms 31:19</a:t>
            </a:r>
          </a:p>
        </p:txBody>
      </p:sp>
    </p:spTree>
    <p:extLst>
      <p:ext uri="{BB962C8B-B14F-4D97-AF65-F5344CB8AC3E}">
        <p14:creationId xmlns:p14="http://schemas.microsoft.com/office/powerpoint/2010/main" val="3835352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46888" y="1527048"/>
            <a:ext cx="8686800" cy="3770263"/>
          </a:xfrm>
        </p:spPr>
        <p:txBody>
          <a:bodyPr wrap="square">
            <a:spAutoFit/>
          </a:bodyPr>
          <a:lstStyle/>
          <a:p>
            <a:pPr marL="0" indent="0">
              <a:lnSpc>
                <a:spcPct val="100000"/>
              </a:lnSpc>
              <a:spcBef>
                <a:spcPts val="0"/>
              </a:spcBef>
              <a:spcAft>
                <a:spcPts val="600"/>
              </a:spcAft>
              <a:buSzPct val="100000"/>
              <a:buNone/>
            </a:pPr>
            <a:r>
              <a:rPr lang="en-US" sz="2800" b="1" dirty="0">
                <a:solidFill>
                  <a:schemeClr val="accent1"/>
                </a:solidFill>
                <a:cs typeface="Arial" panose="020B0604020202020204" pitchFamily="34" charset="0"/>
              </a:rPr>
              <a:t>Be immersed in water</a:t>
            </a:r>
          </a:p>
          <a:p>
            <a:pPr lvl="1">
              <a:lnSpc>
                <a:spcPct val="100000"/>
              </a:lnSpc>
              <a:spcBef>
                <a:spcPts val="0"/>
              </a:spcBef>
              <a:spcAft>
                <a:spcPts val="600"/>
              </a:spcAft>
              <a:buSzPct val="100000"/>
              <a:buFont typeface="Arial" panose="020B0604020202020204" pitchFamily="34" charset="0"/>
              <a:buChar char="•"/>
            </a:pPr>
            <a:r>
              <a:rPr lang="en-US" sz="2800" dirty="0">
                <a:solidFill>
                  <a:schemeClr val="accent1"/>
                </a:solidFill>
                <a:cs typeface="Arial" panose="020B0604020202020204" pitchFamily="34" charset="0"/>
              </a:rPr>
              <a:t>Acts 2:38 – “And Peter said to them, "Repent and be baptized every one of you in the name of Jesus Christ for the forgiveness of your sins, and you will receive the gift of the Holy Spirit.”</a:t>
            </a:r>
          </a:p>
          <a:p>
            <a:pPr marL="0" indent="0">
              <a:lnSpc>
                <a:spcPct val="100000"/>
              </a:lnSpc>
              <a:spcBef>
                <a:spcPts val="0"/>
              </a:spcBef>
              <a:spcAft>
                <a:spcPts val="600"/>
              </a:spcAft>
              <a:buSzPct val="100000"/>
              <a:buNone/>
            </a:pPr>
            <a:r>
              <a:rPr lang="en-US" sz="2800" b="1" dirty="0">
                <a:solidFill>
                  <a:schemeClr val="accent1"/>
                </a:solidFill>
                <a:cs typeface="Arial" panose="020B0604020202020204" pitchFamily="34" charset="0"/>
              </a:rPr>
              <a:t>Remain faithful</a:t>
            </a:r>
          </a:p>
          <a:p>
            <a:pPr lvl="1">
              <a:lnSpc>
                <a:spcPct val="100000"/>
              </a:lnSpc>
              <a:spcBef>
                <a:spcPts val="0"/>
              </a:spcBef>
              <a:spcAft>
                <a:spcPts val="600"/>
              </a:spcAft>
              <a:buSzPct val="100000"/>
              <a:buFont typeface="Arial" panose="020B0604020202020204" pitchFamily="34" charset="0"/>
              <a:buChar char="•"/>
            </a:pPr>
            <a:r>
              <a:rPr lang="en-US" sz="2800" dirty="0">
                <a:solidFill>
                  <a:schemeClr val="accent1"/>
                </a:solidFill>
                <a:cs typeface="Arial" panose="020B0604020202020204" pitchFamily="34" charset="0"/>
              </a:rPr>
              <a:t>Hebrews 3:12-14 – “… if indeed we hold our original confidence firm to the end”</a:t>
            </a:r>
            <a:endParaRPr lang="en-US" sz="2800" cap="none" dirty="0">
              <a:solidFill>
                <a:schemeClr val="accent1"/>
              </a:solidFill>
              <a:cs typeface="Arial" panose="020B0604020202020204" pitchFamily="34" charset="0"/>
            </a:endParaRPr>
          </a:p>
        </p:txBody>
      </p:sp>
      <p:sp>
        <p:nvSpPr>
          <p:cNvPr id="5" name="Title 1">
            <a:extLst>
              <a:ext uri="{FF2B5EF4-FFF2-40B4-BE49-F238E27FC236}">
                <a16:creationId xmlns:a16="http://schemas.microsoft.com/office/drawing/2014/main" id="{0DCE7186-4DE1-EB37-8B37-E7347176DA27}"/>
              </a:ext>
            </a:extLst>
          </p:cNvPr>
          <p:cNvSpPr>
            <a:spLocks noGrp="1"/>
          </p:cNvSpPr>
          <p:nvPr>
            <p:ph type="title"/>
          </p:nvPr>
        </p:nvSpPr>
        <p:spPr>
          <a:xfrm>
            <a:off x="114301" y="612648"/>
            <a:ext cx="7326630" cy="707886"/>
          </a:xfrm>
        </p:spPr>
        <p:txBody>
          <a:bodyPr wrap="square">
            <a:spAutoFit/>
          </a:bodyPr>
          <a:lstStyle/>
          <a:p>
            <a:r>
              <a:rPr lang="en-US" sz="4000" b="1" dirty="0"/>
              <a:t>Taking The Right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551789" cy="5534849"/>
          </a:xfrm>
        </p:spPr>
        <p:txBody>
          <a:bodyPr wrap="square">
            <a:spAutoFit/>
          </a:bodyPr>
          <a:lstStyle/>
          <a:p>
            <a:pPr marL="0" indent="0">
              <a:buNone/>
            </a:pPr>
            <a:r>
              <a:rPr lang="en-US" sz="3200" b="1" dirty="0">
                <a:solidFill>
                  <a:schemeClr val="accent1"/>
                </a:solidFill>
              </a:rPr>
              <a:t>We Are Witnesses to His Nature</a:t>
            </a:r>
          </a:p>
          <a:p>
            <a:pPr>
              <a:buSzPct val="100000"/>
              <a:buFont typeface="Arial" panose="020B0604020202020204" pitchFamily="34" charset="0"/>
              <a:buChar char="•"/>
            </a:pPr>
            <a:r>
              <a:rPr lang="en-US" sz="2800" dirty="0">
                <a:solidFill>
                  <a:schemeClr val="accent1"/>
                </a:solidFill>
              </a:rPr>
              <a:t>God’s continued miraculous and providential involvement proved His existence, and fundamental goodness.</a:t>
            </a:r>
          </a:p>
          <a:p>
            <a:pPr lvl="1">
              <a:buSzPct val="100000"/>
              <a:buFont typeface="Arial" panose="020B0604020202020204" pitchFamily="34" charset="0"/>
              <a:buChar char="•"/>
            </a:pPr>
            <a:r>
              <a:rPr lang="en-US" sz="2800" dirty="0">
                <a:solidFill>
                  <a:schemeClr val="accent1"/>
                </a:solidFill>
              </a:rPr>
              <a:t>Acts 14:8-18 – “he sprang up and began walking”</a:t>
            </a:r>
          </a:p>
          <a:p>
            <a:pPr lvl="1">
              <a:buSzPct val="100000"/>
              <a:buFont typeface="Arial" panose="020B0604020202020204" pitchFamily="34" charset="0"/>
              <a:buChar char="•"/>
            </a:pPr>
            <a:r>
              <a:rPr lang="en-US" sz="2800" dirty="0">
                <a:solidFill>
                  <a:schemeClr val="accent1"/>
                </a:solidFill>
              </a:rPr>
              <a:t>Acts 17:22-29 – “he himself gives to all”</a:t>
            </a:r>
          </a:p>
          <a:p>
            <a:pPr>
              <a:buSzPct val="100000"/>
              <a:buFont typeface="Arial" panose="020B0604020202020204" pitchFamily="34" charset="0"/>
              <a:buChar char="•"/>
            </a:pPr>
            <a:r>
              <a:rPr lang="en-US" sz="2800" dirty="0">
                <a:solidFill>
                  <a:schemeClr val="accent1"/>
                </a:solidFill>
              </a:rPr>
              <a:t>Creation and all its goodness points to God and His goodness.</a:t>
            </a:r>
          </a:p>
          <a:p>
            <a:pPr lvl="1">
              <a:buSzPct val="100000"/>
              <a:buFont typeface="Arial" panose="020B0604020202020204" pitchFamily="34" charset="0"/>
              <a:buChar char="•"/>
            </a:pPr>
            <a:r>
              <a:rPr lang="en-US" sz="2800" dirty="0">
                <a:solidFill>
                  <a:schemeClr val="accent1"/>
                </a:solidFill>
              </a:rPr>
              <a:t>Romans 1:20-25 – “have been clearly perceived”</a:t>
            </a:r>
          </a:p>
        </p:txBody>
      </p:sp>
      <p:sp>
        <p:nvSpPr>
          <p:cNvPr id="6" name="Title 1">
            <a:extLst>
              <a:ext uri="{FF2B5EF4-FFF2-40B4-BE49-F238E27FC236}">
                <a16:creationId xmlns:a16="http://schemas.microsoft.com/office/drawing/2014/main" id="{0D2F7A90-3A18-A43A-8855-1F53753D628C}"/>
              </a:ext>
            </a:extLst>
          </p:cNvPr>
          <p:cNvSpPr>
            <a:spLocks noGrp="1"/>
          </p:cNvSpPr>
          <p:nvPr>
            <p:ph type="title"/>
          </p:nvPr>
        </p:nvSpPr>
        <p:spPr>
          <a:xfrm>
            <a:off x="201822" y="609600"/>
            <a:ext cx="7100852" cy="707886"/>
          </a:xfrm>
        </p:spPr>
        <p:txBody>
          <a:bodyPr wrap="square">
            <a:spAutoFit/>
          </a:bodyPr>
          <a:lstStyle/>
          <a:p>
            <a:r>
              <a:rPr lang="en-US" sz="4000" b="1" dirty="0"/>
              <a:t>Witnesses Of God’s Goodness</a:t>
            </a:r>
          </a:p>
        </p:txBody>
      </p:sp>
    </p:spTree>
    <p:extLst>
      <p:ext uri="{BB962C8B-B14F-4D97-AF65-F5344CB8AC3E}">
        <p14:creationId xmlns:p14="http://schemas.microsoft.com/office/powerpoint/2010/main" val="403411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789783" cy="4478149"/>
          </a:xfrm>
        </p:spPr>
        <p:txBody>
          <a:bodyPr wrap="square">
            <a:spAutoFit/>
          </a:bodyPr>
          <a:lstStyle/>
          <a:p>
            <a:pPr marL="0" indent="0">
              <a:buNone/>
            </a:pPr>
            <a:r>
              <a:rPr lang="en-US" sz="3200" b="1" dirty="0">
                <a:solidFill>
                  <a:schemeClr val="accent1"/>
                </a:solidFill>
              </a:rPr>
              <a:t>We Are Witnesses to His Relation to Man</a:t>
            </a:r>
          </a:p>
          <a:p>
            <a:pPr>
              <a:buSzPct val="100000"/>
              <a:buFont typeface="Arial" panose="020B0604020202020204" pitchFamily="34" charset="0"/>
              <a:buChar char="•"/>
            </a:pPr>
            <a:r>
              <a:rPr lang="en-US" sz="2800" i="1" dirty="0" err="1">
                <a:solidFill>
                  <a:schemeClr val="accent1"/>
                </a:solidFill>
                <a:effectLst/>
                <a:ea typeface="Calibri" panose="020F0502020204030204" pitchFamily="34" charset="0"/>
                <a:cs typeface="Times New Roman" panose="02020603050405020304" pitchFamily="18" charset="0"/>
              </a:rPr>
              <a:t>philanthrōpia</a:t>
            </a:r>
            <a:r>
              <a:rPr lang="en-US" sz="2800" dirty="0">
                <a:solidFill>
                  <a:schemeClr val="accent1"/>
                </a:solidFill>
                <a:effectLst/>
                <a:ea typeface="Calibri" panose="020F0502020204030204" pitchFamily="34" charset="0"/>
                <a:cs typeface="Times New Roman" panose="02020603050405020304" pitchFamily="18" charset="0"/>
              </a:rPr>
              <a:t> – “affectionate concern for and interest in humanity, (loving) kindness” (BDAG)</a:t>
            </a:r>
          </a:p>
          <a:p>
            <a:pPr lvl="1">
              <a:buSzPct val="100000"/>
              <a:buFont typeface="Arial" panose="020B0604020202020204" pitchFamily="34" charset="0"/>
              <a:buChar char="•"/>
            </a:pPr>
            <a:r>
              <a:rPr lang="en-US" sz="2800" dirty="0">
                <a:solidFill>
                  <a:schemeClr val="accent1"/>
                </a:solidFill>
                <a:ea typeface="Calibri" panose="020F0502020204030204" pitchFamily="34" charset="0"/>
                <a:cs typeface="Times New Roman" panose="02020603050405020304" pitchFamily="18" charset="0"/>
              </a:rPr>
              <a:t>Titus 3:4 – </a:t>
            </a:r>
            <a:r>
              <a:rPr lang="en-US" sz="2800" dirty="0">
                <a:solidFill>
                  <a:schemeClr val="accent1"/>
                </a:solidFill>
                <a:effectLst/>
                <a:ea typeface="Calibri" panose="020F0502020204030204" pitchFamily="34" charset="0"/>
                <a:cs typeface="Times New Roman" panose="02020603050405020304" pitchFamily="18" charset="0"/>
              </a:rPr>
              <a:t>“the goodness and loving kindness of God”</a:t>
            </a:r>
          </a:p>
          <a:p>
            <a:pPr lvl="1">
              <a:buSzPct val="100000"/>
              <a:buFont typeface="Arial" panose="020B0604020202020204" pitchFamily="34" charset="0"/>
              <a:buChar char="•"/>
            </a:pPr>
            <a:r>
              <a:rPr lang="en-US" sz="2800" dirty="0">
                <a:solidFill>
                  <a:schemeClr val="accent1"/>
                </a:solidFill>
                <a:ea typeface="Calibri" panose="020F0502020204030204" pitchFamily="34" charset="0"/>
                <a:cs typeface="Times New Roman" panose="02020603050405020304" pitchFamily="18" charset="0"/>
              </a:rPr>
              <a:t>cf. Psalms 8:3-9 – “what is man that you are mindful of him”</a:t>
            </a:r>
            <a:endParaRPr lang="en-US" sz="2800" dirty="0">
              <a:solidFill>
                <a:schemeClr val="accent1"/>
              </a:solidFill>
            </a:endParaRPr>
          </a:p>
        </p:txBody>
      </p:sp>
      <p:sp>
        <p:nvSpPr>
          <p:cNvPr id="6" name="Title 1">
            <a:extLst>
              <a:ext uri="{FF2B5EF4-FFF2-40B4-BE49-F238E27FC236}">
                <a16:creationId xmlns:a16="http://schemas.microsoft.com/office/drawing/2014/main" id="{1252768B-94EE-7912-6FB7-CB77C448B45B}"/>
              </a:ext>
            </a:extLst>
          </p:cNvPr>
          <p:cNvSpPr>
            <a:spLocks noGrp="1"/>
          </p:cNvSpPr>
          <p:nvPr>
            <p:ph type="title"/>
          </p:nvPr>
        </p:nvSpPr>
        <p:spPr>
          <a:xfrm>
            <a:off x="201822" y="609600"/>
            <a:ext cx="7100852" cy="707886"/>
          </a:xfrm>
        </p:spPr>
        <p:txBody>
          <a:bodyPr wrap="square">
            <a:spAutoFit/>
          </a:bodyPr>
          <a:lstStyle/>
          <a:p>
            <a:r>
              <a:rPr lang="en-US" sz="4000" b="1" dirty="0"/>
              <a:t>Witnesses Of God’s Goodness</a:t>
            </a:r>
          </a:p>
        </p:txBody>
      </p:sp>
    </p:spTree>
    <p:extLst>
      <p:ext uri="{BB962C8B-B14F-4D97-AF65-F5344CB8AC3E}">
        <p14:creationId xmlns:p14="http://schemas.microsoft.com/office/powerpoint/2010/main" val="255134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789783" cy="5339923"/>
          </a:xfrm>
        </p:spPr>
        <p:txBody>
          <a:bodyPr wrap="square">
            <a:spAutoFit/>
          </a:bodyPr>
          <a:lstStyle/>
          <a:p>
            <a:pPr marL="0" indent="0">
              <a:buNone/>
            </a:pPr>
            <a:r>
              <a:rPr lang="en-US" sz="3200" b="1" dirty="0">
                <a:solidFill>
                  <a:schemeClr val="accent1"/>
                </a:solidFill>
              </a:rPr>
              <a:t>We Are Witnesses to His Relation to Man</a:t>
            </a:r>
          </a:p>
          <a:p>
            <a:pPr>
              <a:buSzPct val="100000"/>
              <a:buFont typeface="Arial" panose="020B0604020202020204" pitchFamily="34" charset="0"/>
              <a:buChar char="•"/>
            </a:pPr>
            <a:r>
              <a:rPr lang="en-US" sz="2800" dirty="0">
                <a:solidFill>
                  <a:schemeClr val="accent1"/>
                </a:solidFill>
                <a:cs typeface="Times New Roman" panose="02020603050405020304" pitchFamily="18" charset="0"/>
              </a:rPr>
              <a:t>Paul showed that God’s creation was designed to encourage the seeking of Him by man</a:t>
            </a:r>
          </a:p>
          <a:p>
            <a:pPr lvl="1">
              <a:buSzPct val="100000"/>
              <a:buFont typeface="Arial" panose="020B0604020202020204" pitchFamily="34" charset="0"/>
              <a:buChar char="•"/>
            </a:pPr>
            <a:r>
              <a:rPr lang="en-US" sz="2800" dirty="0">
                <a:solidFill>
                  <a:schemeClr val="accent1"/>
                </a:solidFill>
                <a:cs typeface="Times New Roman" panose="02020603050405020304" pitchFamily="18" charset="0"/>
              </a:rPr>
              <a:t>Acts 17:25-28 – “that they should seek God”</a:t>
            </a:r>
          </a:p>
          <a:p>
            <a:pPr>
              <a:buSzPct val="100000"/>
              <a:buFont typeface="Arial" panose="020B0604020202020204" pitchFamily="34" charset="0"/>
              <a:buChar char="•"/>
            </a:pPr>
            <a:r>
              <a:rPr lang="en-US" sz="2800" dirty="0">
                <a:solidFill>
                  <a:schemeClr val="accent1"/>
                </a:solidFill>
                <a:cs typeface="Times New Roman" panose="02020603050405020304" pitchFamily="18" charset="0"/>
              </a:rPr>
              <a:t>He is the God of all men</a:t>
            </a:r>
          </a:p>
          <a:p>
            <a:pPr lvl="1">
              <a:spcBef>
                <a:spcPts val="0"/>
              </a:spcBef>
              <a:buSzPct val="100000"/>
              <a:buFont typeface="Arial" panose="020B0604020202020204" pitchFamily="34" charset="0"/>
              <a:buChar char="•"/>
            </a:pPr>
            <a:r>
              <a:rPr lang="en-US" sz="2800" dirty="0">
                <a:solidFill>
                  <a:schemeClr val="accent1"/>
                </a:solidFill>
                <a:cs typeface="Times New Roman" panose="02020603050405020304" pitchFamily="18" charset="0"/>
              </a:rPr>
              <a:t>Psalms 117:1-2 – “Praise the Lord!”</a:t>
            </a:r>
          </a:p>
          <a:p>
            <a:pPr lvl="1">
              <a:spcBef>
                <a:spcPts val="0"/>
              </a:spcBef>
              <a:buSzPct val="100000"/>
              <a:buFont typeface="Arial" panose="020B0604020202020204" pitchFamily="34" charset="0"/>
              <a:buChar char="•"/>
            </a:pPr>
            <a:r>
              <a:rPr lang="en-US" sz="2800" dirty="0">
                <a:solidFill>
                  <a:schemeClr val="accent1"/>
                </a:solidFill>
                <a:cs typeface="Times New Roman" panose="02020603050405020304" pitchFamily="18" charset="0"/>
              </a:rPr>
              <a:t>Matthew 5:43-48 – “so that you may be sons of your Father”</a:t>
            </a:r>
            <a:endParaRPr lang="en-US" sz="2800" dirty="0">
              <a:solidFill>
                <a:schemeClr val="accent1"/>
              </a:solidFill>
            </a:endParaRPr>
          </a:p>
        </p:txBody>
      </p:sp>
      <p:sp>
        <p:nvSpPr>
          <p:cNvPr id="6" name="Title 1">
            <a:extLst>
              <a:ext uri="{FF2B5EF4-FFF2-40B4-BE49-F238E27FC236}">
                <a16:creationId xmlns:a16="http://schemas.microsoft.com/office/drawing/2014/main" id="{CDBA461D-9608-D01A-00C5-9D14317DD0F3}"/>
              </a:ext>
            </a:extLst>
          </p:cNvPr>
          <p:cNvSpPr>
            <a:spLocks noGrp="1"/>
          </p:cNvSpPr>
          <p:nvPr>
            <p:ph type="title"/>
          </p:nvPr>
        </p:nvSpPr>
        <p:spPr>
          <a:xfrm>
            <a:off x="201822" y="609600"/>
            <a:ext cx="7100852" cy="707886"/>
          </a:xfrm>
        </p:spPr>
        <p:txBody>
          <a:bodyPr wrap="square">
            <a:spAutoFit/>
          </a:bodyPr>
          <a:lstStyle/>
          <a:p>
            <a:r>
              <a:rPr lang="en-US" sz="4000" b="1" dirty="0"/>
              <a:t>Witnesses Of God’s Goodness</a:t>
            </a:r>
          </a:p>
        </p:txBody>
      </p:sp>
    </p:spTree>
    <p:extLst>
      <p:ext uri="{BB962C8B-B14F-4D97-AF65-F5344CB8AC3E}">
        <p14:creationId xmlns:p14="http://schemas.microsoft.com/office/powerpoint/2010/main" val="422246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CE9B-B497-3674-F171-A005F9727FCE}"/>
              </a:ext>
            </a:extLst>
          </p:cNvPr>
          <p:cNvSpPr>
            <a:spLocks noGrp="1"/>
          </p:cNvSpPr>
          <p:nvPr>
            <p:ph type="title"/>
          </p:nvPr>
        </p:nvSpPr>
        <p:spPr>
          <a:xfrm>
            <a:off x="201822" y="609600"/>
            <a:ext cx="7100852" cy="707886"/>
          </a:xfrm>
        </p:spPr>
        <p:txBody>
          <a:bodyPr wrap="square">
            <a:spAutoFit/>
          </a:bodyPr>
          <a:lstStyle/>
          <a:p>
            <a:r>
              <a:rPr lang="en-US" sz="4000" b="1" dirty="0"/>
              <a:t>Witnesses Of God’s Goodness</a:t>
            </a:r>
          </a:p>
        </p:txBody>
      </p:sp>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789783" cy="5663089"/>
          </a:xfrm>
        </p:spPr>
        <p:txBody>
          <a:bodyPr wrap="square">
            <a:spAutoFit/>
          </a:bodyPr>
          <a:lstStyle/>
          <a:p>
            <a:pPr marL="0" indent="0">
              <a:buNone/>
            </a:pPr>
            <a:r>
              <a:rPr lang="en-US" sz="3200" b="1" dirty="0">
                <a:solidFill>
                  <a:schemeClr val="accent1"/>
                </a:solidFill>
              </a:rPr>
              <a:t>We Are Witnesses to His Faithfulness</a:t>
            </a:r>
          </a:p>
          <a:p>
            <a:pPr>
              <a:buSzPct val="100000"/>
              <a:buFont typeface="Arial" panose="020B0604020202020204" pitchFamily="34" charset="0"/>
              <a:buChar char="•"/>
            </a:pPr>
            <a:r>
              <a:rPr lang="en-US" sz="2800" dirty="0">
                <a:solidFill>
                  <a:schemeClr val="accent1"/>
                </a:solidFill>
                <a:cs typeface="Times New Roman" panose="02020603050405020304" pitchFamily="18" charset="0"/>
              </a:rPr>
              <a:t>His goodness should convince us that He is worthy of our trust and commitment</a:t>
            </a:r>
          </a:p>
          <a:p>
            <a:pPr lvl="1">
              <a:buSzPct val="100000"/>
              <a:buFont typeface="Arial" panose="020B0604020202020204" pitchFamily="34" charset="0"/>
              <a:buChar char="•"/>
            </a:pPr>
            <a:r>
              <a:rPr lang="en-US" sz="2800" dirty="0">
                <a:solidFill>
                  <a:schemeClr val="accent1"/>
                </a:solidFill>
                <a:cs typeface="Times New Roman" panose="02020603050405020304" pitchFamily="18" charset="0"/>
              </a:rPr>
              <a:t>I Timothy 6:17-19 – “God, who richly provides us”</a:t>
            </a:r>
          </a:p>
          <a:p>
            <a:pPr>
              <a:buSzPct val="100000"/>
              <a:buFont typeface="Arial" panose="020B0604020202020204" pitchFamily="34" charset="0"/>
              <a:buChar char="•"/>
            </a:pPr>
            <a:r>
              <a:rPr lang="en-US" sz="2800" dirty="0">
                <a:solidFill>
                  <a:schemeClr val="accent1"/>
                </a:solidFill>
                <a:cs typeface="Times New Roman" panose="02020603050405020304" pitchFamily="18" charset="0"/>
              </a:rPr>
              <a:t>Israel should have observed his history with God and trusted Him with his life</a:t>
            </a:r>
          </a:p>
          <a:p>
            <a:pPr lvl="1">
              <a:buSzPct val="100000"/>
              <a:buFont typeface="Arial" panose="020B0604020202020204" pitchFamily="34" charset="0"/>
              <a:buChar char="•"/>
            </a:pPr>
            <a:r>
              <a:rPr lang="en-US" sz="2800" dirty="0">
                <a:solidFill>
                  <a:schemeClr val="accent1"/>
                </a:solidFill>
                <a:cs typeface="Times New Roman" panose="02020603050405020304" pitchFamily="18" charset="0"/>
              </a:rPr>
              <a:t>Isaiah 1:2-4 – “they are utterly estranged”</a:t>
            </a:r>
          </a:p>
          <a:p>
            <a:pPr lvl="1">
              <a:buSzPct val="100000"/>
              <a:buFont typeface="Arial" panose="020B0604020202020204" pitchFamily="34" charset="0"/>
              <a:buChar char="•"/>
            </a:pPr>
            <a:r>
              <a:rPr lang="en-US" sz="2800" dirty="0">
                <a:solidFill>
                  <a:schemeClr val="accent1"/>
                </a:solidFill>
                <a:cs typeface="Times New Roman" panose="02020603050405020304" pitchFamily="18" charset="0"/>
              </a:rPr>
              <a:t>Isaiah 30:1-3 – “Ah, stubborn children”</a:t>
            </a:r>
          </a:p>
          <a:p>
            <a:pPr lvl="1">
              <a:spcBef>
                <a:spcPts val="0"/>
              </a:spcBef>
              <a:buSzPct val="100000"/>
              <a:buFont typeface="Arial" panose="020B0604020202020204" pitchFamily="34" charset="0"/>
              <a:buChar char="•"/>
            </a:pPr>
            <a:r>
              <a:rPr lang="en-US" sz="2800" dirty="0">
                <a:solidFill>
                  <a:schemeClr val="accent1"/>
                </a:solidFill>
                <a:cs typeface="Times New Roman" panose="02020603050405020304" pitchFamily="18" charset="0"/>
              </a:rPr>
              <a:t>Isaiah 31:1 – “Woe to those who go down to Egypt for help</a:t>
            </a:r>
            <a:endParaRPr lang="en-US" sz="2800" dirty="0">
              <a:solidFill>
                <a:schemeClr val="accent1"/>
              </a:solidFill>
            </a:endParaRPr>
          </a:p>
        </p:txBody>
      </p:sp>
    </p:spTree>
    <p:extLst>
      <p:ext uri="{BB962C8B-B14F-4D97-AF65-F5344CB8AC3E}">
        <p14:creationId xmlns:p14="http://schemas.microsoft.com/office/powerpoint/2010/main" val="67146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789783" cy="5324535"/>
          </a:xfrm>
        </p:spPr>
        <p:txBody>
          <a:bodyPr wrap="square">
            <a:spAutoFit/>
          </a:bodyPr>
          <a:lstStyle/>
          <a:p>
            <a:pPr marL="0" indent="0">
              <a:buSzPct val="100000"/>
              <a:buNone/>
            </a:pPr>
            <a:r>
              <a:rPr lang="en-US" sz="3200" b="1" dirty="0">
                <a:solidFill>
                  <a:schemeClr val="accent1"/>
                </a:solidFill>
              </a:rPr>
              <a:t>Leads Us Away from Sin to Him</a:t>
            </a:r>
          </a:p>
          <a:p>
            <a:pPr>
              <a:spcBef>
                <a:spcPts val="0"/>
              </a:spcBef>
              <a:buSzPct val="100000"/>
              <a:buFont typeface="Arial" panose="020B0604020202020204" pitchFamily="34" charset="0"/>
              <a:buChar char="•"/>
            </a:pPr>
            <a:r>
              <a:rPr lang="en-US" sz="2800" dirty="0">
                <a:solidFill>
                  <a:schemeClr val="accent1"/>
                </a:solidFill>
              </a:rPr>
              <a:t>Paul’s conclusion at Athens was the demand for repentance</a:t>
            </a:r>
          </a:p>
          <a:p>
            <a:pPr lvl="1">
              <a:spcBef>
                <a:spcPts val="0"/>
              </a:spcBef>
              <a:buSzPct val="100000"/>
              <a:buFont typeface="Arial" panose="020B0604020202020204" pitchFamily="34" charset="0"/>
              <a:buChar char="•"/>
            </a:pPr>
            <a:r>
              <a:rPr lang="en-US" sz="2800" dirty="0">
                <a:solidFill>
                  <a:schemeClr val="accent1"/>
                </a:solidFill>
              </a:rPr>
              <a:t>Acts 17:30-31 – “now he commands all people everywhere to repent”</a:t>
            </a:r>
          </a:p>
          <a:p>
            <a:pPr>
              <a:spcBef>
                <a:spcPts val="0"/>
              </a:spcBef>
              <a:buSzPct val="100000"/>
              <a:buFont typeface="Arial" panose="020B0604020202020204" pitchFamily="34" charset="0"/>
              <a:buChar char="•"/>
            </a:pPr>
            <a:r>
              <a:rPr lang="en-US" sz="2800" dirty="0">
                <a:solidFill>
                  <a:schemeClr val="accent1"/>
                </a:solidFill>
              </a:rPr>
              <a:t>God’s goodness to the Jews was to lead them to repentance</a:t>
            </a:r>
          </a:p>
          <a:p>
            <a:pPr lvl="1">
              <a:spcBef>
                <a:spcPts val="0"/>
              </a:spcBef>
              <a:buSzPct val="100000"/>
              <a:buFont typeface="Arial" panose="020B0604020202020204" pitchFamily="34" charset="0"/>
              <a:buChar char="•"/>
            </a:pPr>
            <a:r>
              <a:rPr lang="en-US" sz="2800" dirty="0">
                <a:solidFill>
                  <a:schemeClr val="accent1"/>
                </a:solidFill>
              </a:rPr>
              <a:t>Romans 2:1-4 – “lead you to repentance”</a:t>
            </a:r>
          </a:p>
          <a:p>
            <a:pPr lvl="1">
              <a:spcBef>
                <a:spcPts val="0"/>
              </a:spcBef>
              <a:buSzPct val="100000"/>
              <a:buFont typeface="Arial" panose="020B0604020202020204" pitchFamily="34" charset="0"/>
              <a:buChar char="•"/>
            </a:pPr>
            <a:r>
              <a:rPr lang="en-US" sz="2800" dirty="0">
                <a:solidFill>
                  <a:schemeClr val="accent1"/>
                </a:solidFill>
              </a:rPr>
              <a:t>cf. Ezekiel 18:31 – “a new heart”</a:t>
            </a:r>
          </a:p>
          <a:p>
            <a:pPr>
              <a:spcBef>
                <a:spcPts val="0"/>
              </a:spcBef>
              <a:buSzPct val="100000"/>
              <a:buFont typeface="Arial" panose="020B0604020202020204" pitchFamily="34" charset="0"/>
              <a:buChar char="•"/>
            </a:pPr>
            <a:r>
              <a:rPr lang="en-US" sz="2800" dirty="0">
                <a:solidFill>
                  <a:schemeClr val="accent1"/>
                </a:solidFill>
              </a:rPr>
              <a:t>This change of will is meant to change action from doing evil to doing good</a:t>
            </a:r>
          </a:p>
          <a:p>
            <a:pPr lvl="1">
              <a:spcBef>
                <a:spcPts val="0"/>
              </a:spcBef>
              <a:buSzPct val="100000"/>
              <a:buFont typeface="Arial" panose="020B0604020202020204" pitchFamily="34" charset="0"/>
              <a:buChar char="•"/>
            </a:pPr>
            <a:r>
              <a:rPr lang="en-US" sz="2800" dirty="0">
                <a:solidFill>
                  <a:schemeClr val="accent1"/>
                </a:solidFill>
              </a:rPr>
              <a:t>Romans 1:8-10 – “your faith is proclaimed”</a:t>
            </a:r>
          </a:p>
        </p:txBody>
      </p:sp>
      <p:sp>
        <p:nvSpPr>
          <p:cNvPr id="6" name="Title 1">
            <a:extLst>
              <a:ext uri="{FF2B5EF4-FFF2-40B4-BE49-F238E27FC236}">
                <a16:creationId xmlns:a16="http://schemas.microsoft.com/office/drawing/2014/main" id="{D40AFE22-031A-D965-9579-59BC3AD3BB67}"/>
              </a:ext>
            </a:extLst>
          </p:cNvPr>
          <p:cNvSpPr>
            <a:spLocks noGrp="1"/>
          </p:cNvSpPr>
          <p:nvPr>
            <p:ph type="title"/>
          </p:nvPr>
        </p:nvSpPr>
        <p:spPr>
          <a:xfrm>
            <a:off x="26456" y="609600"/>
            <a:ext cx="7789783" cy="707886"/>
          </a:xfrm>
        </p:spPr>
        <p:txBody>
          <a:bodyPr wrap="square">
            <a:spAutoFit/>
          </a:bodyPr>
          <a:lstStyle/>
          <a:p>
            <a:r>
              <a:rPr lang="en-US" sz="4000" b="1" dirty="0"/>
              <a:t>The Purpose Of God’s Goodness</a:t>
            </a:r>
          </a:p>
        </p:txBody>
      </p:sp>
    </p:spTree>
    <p:extLst>
      <p:ext uri="{BB962C8B-B14F-4D97-AF65-F5344CB8AC3E}">
        <p14:creationId xmlns:p14="http://schemas.microsoft.com/office/powerpoint/2010/main" val="250916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CE9B-B497-3674-F171-A005F9727FCE}"/>
              </a:ext>
            </a:extLst>
          </p:cNvPr>
          <p:cNvSpPr>
            <a:spLocks noGrp="1"/>
          </p:cNvSpPr>
          <p:nvPr>
            <p:ph type="title"/>
          </p:nvPr>
        </p:nvSpPr>
        <p:spPr>
          <a:xfrm>
            <a:off x="26456" y="609600"/>
            <a:ext cx="7789783" cy="707886"/>
          </a:xfrm>
        </p:spPr>
        <p:txBody>
          <a:bodyPr wrap="square">
            <a:spAutoFit/>
          </a:bodyPr>
          <a:lstStyle/>
          <a:p>
            <a:r>
              <a:rPr lang="en-US" sz="4000" b="1" dirty="0"/>
              <a:t>The Purpose Of God’s Goodness</a:t>
            </a:r>
          </a:p>
        </p:txBody>
      </p:sp>
      <p:sp>
        <p:nvSpPr>
          <p:cNvPr id="3" name="Content Placeholder 2">
            <a:extLst>
              <a:ext uri="{FF2B5EF4-FFF2-40B4-BE49-F238E27FC236}">
                <a16:creationId xmlns:a16="http://schemas.microsoft.com/office/drawing/2014/main" id="{0BC5580F-8526-DB79-267F-B6115F054F68}"/>
              </a:ext>
            </a:extLst>
          </p:cNvPr>
          <p:cNvSpPr>
            <a:spLocks noGrp="1"/>
          </p:cNvSpPr>
          <p:nvPr>
            <p:ph idx="1"/>
          </p:nvPr>
        </p:nvSpPr>
        <p:spPr>
          <a:xfrm>
            <a:off x="201822" y="1317486"/>
            <a:ext cx="7789783" cy="5570756"/>
          </a:xfrm>
        </p:spPr>
        <p:txBody>
          <a:bodyPr wrap="square">
            <a:spAutoFit/>
          </a:bodyPr>
          <a:lstStyle/>
          <a:p>
            <a:pPr marL="0" indent="0">
              <a:spcBef>
                <a:spcPts val="0"/>
              </a:spcBef>
              <a:buSzPct val="100000"/>
              <a:buNone/>
            </a:pPr>
            <a:r>
              <a:rPr lang="en-US" sz="3200" b="1" dirty="0">
                <a:solidFill>
                  <a:schemeClr val="accent1"/>
                </a:solidFill>
              </a:rPr>
              <a:t>Leads Us to Faithfulness</a:t>
            </a:r>
          </a:p>
          <a:p>
            <a:pPr>
              <a:spcBef>
                <a:spcPts val="0"/>
              </a:spcBef>
              <a:buSzPct val="100000"/>
              <a:buFont typeface="Arial" panose="020B0604020202020204" pitchFamily="34" charset="0"/>
              <a:buChar char="•"/>
            </a:pPr>
            <a:r>
              <a:rPr lang="en-US" sz="2700" dirty="0">
                <a:solidFill>
                  <a:schemeClr val="accent1"/>
                </a:solidFill>
              </a:rPr>
              <a:t>God’s goodness continues to those who continue in it</a:t>
            </a:r>
          </a:p>
          <a:p>
            <a:pPr lvl="1">
              <a:spcBef>
                <a:spcPts val="0"/>
              </a:spcBef>
              <a:buSzPct val="100000"/>
              <a:buFont typeface="Arial" panose="020B0604020202020204" pitchFamily="34" charset="0"/>
              <a:buChar char="•"/>
            </a:pPr>
            <a:r>
              <a:rPr lang="en-US" sz="2700" dirty="0">
                <a:solidFill>
                  <a:schemeClr val="accent1"/>
                </a:solidFill>
              </a:rPr>
              <a:t>Romans 11:19-23 – “provided you continue in his kindness”</a:t>
            </a:r>
          </a:p>
          <a:p>
            <a:pPr>
              <a:spcBef>
                <a:spcPts val="0"/>
              </a:spcBef>
              <a:buSzPct val="100000"/>
              <a:buFont typeface="Arial" panose="020B0604020202020204" pitchFamily="34" charset="0"/>
              <a:buChar char="•"/>
            </a:pPr>
            <a:r>
              <a:rPr lang="en-US" sz="2700" dirty="0">
                <a:solidFill>
                  <a:schemeClr val="accent1"/>
                </a:solidFill>
              </a:rPr>
              <a:t>His grace teaches us to remain faithful to Him with anticipation of further goodness from Him</a:t>
            </a:r>
          </a:p>
          <a:p>
            <a:pPr lvl="1">
              <a:spcBef>
                <a:spcPts val="0"/>
              </a:spcBef>
              <a:buSzPct val="100000"/>
              <a:buFont typeface="Arial" panose="020B0604020202020204" pitchFamily="34" charset="0"/>
              <a:buChar char="•"/>
            </a:pPr>
            <a:r>
              <a:rPr lang="en-US" sz="2700" dirty="0">
                <a:solidFill>
                  <a:schemeClr val="accent1"/>
                </a:solidFill>
              </a:rPr>
              <a:t>Titus 2:11-14 – “waiting for our blessed hope”</a:t>
            </a:r>
          </a:p>
          <a:p>
            <a:pPr lvl="1">
              <a:spcBef>
                <a:spcPts val="0"/>
              </a:spcBef>
              <a:buSzPct val="100000"/>
              <a:buFont typeface="Arial" panose="020B0604020202020204" pitchFamily="34" charset="0"/>
              <a:buChar char="•"/>
            </a:pPr>
            <a:r>
              <a:rPr lang="en-US" sz="2700" dirty="0">
                <a:solidFill>
                  <a:schemeClr val="accent1"/>
                </a:solidFill>
              </a:rPr>
              <a:t>Titus 3:4-8 – “heirs according to the hope”</a:t>
            </a:r>
          </a:p>
          <a:p>
            <a:pPr>
              <a:spcBef>
                <a:spcPts val="0"/>
              </a:spcBef>
              <a:buSzPct val="100000"/>
              <a:buFont typeface="Arial" panose="020B0604020202020204" pitchFamily="34" charset="0"/>
              <a:buChar char="•"/>
            </a:pPr>
            <a:r>
              <a:rPr lang="en-US" sz="2700" dirty="0">
                <a:solidFill>
                  <a:schemeClr val="accent1"/>
                </a:solidFill>
              </a:rPr>
              <a:t>He nourishes His people because He wants them to trust Him and remain faithful</a:t>
            </a:r>
          </a:p>
          <a:p>
            <a:pPr lvl="1">
              <a:spcBef>
                <a:spcPts val="0"/>
              </a:spcBef>
              <a:buSzPct val="100000"/>
              <a:buFont typeface="Arial" panose="020B0604020202020204" pitchFamily="34" charset="0"/>
              <a:buChar char="•"/>
            </a:pPr>
            <a:r>
              <a:rPr lang="en-US" sz="2700" dirty="0">
                <a:solidFill>
                  <a:schemeClr val="accent1"/>
                </a:solidFill>
              </a:rPr>
              <a:t>Isaiah 1:2-3, 16-20 – “If you are willing”</a:t>
            </a:r>
          </a:p>
        </p:txBody>
      </p:sp>
    </p:spTree>
    <p:extLst>
      <p:ext uri="{BB962C8B-B14F-4D97-AF65-F5344CB8AC3E}">
        <p14:creationId xmlns:p14="http://schemas.microsoft.com/office/powerpoint/2010/main" val="44462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41915" y="1526924"/>
            <a:ext cx="7315200" cy="5062924"/>
          </a:xfrm>
        </p:spPr>
        <p:txBody>
          <a:bodyPr wrap="square">
            <a:spAutoFit/>
          </a:bodyPr>
          <a:lstStyle/>
          <a:p>
            <a:pPr marL="0" indent="0">
              <a:lnSpc>
                <a:spcPct val="100000"/>
              </a:lnSpc>
              <a:spcBef>
                <a:spcPts val="0"/>
              </a:spcBef>
              <a:spcAft>
                <a:spcPts val="600"/>
              </a:spcAft>
              <a:buSzPct val="100000"/>
              <a:buNone/>
            </a:pPr>
            <a:r>
              <a:rPr lang="en-US" sz="2800" b="1" dirty="0">
                <a:solidFill>
                  <a:schemeClr val="accent1"/>
                </a:solidFill>
                <a:cs typeface="Arial" panose="020B0604020202020204" pitchFamily="34" charset="0"/>
              </a:rPr>
              <a:t>Hear the Word of God</a:t>
            </a:r>
          </a:p>
          <a:p>
            <a:pPr lvl="1">
              <a:lnSpc>
                <a:spcPct val="100000"/>
              </a:lnSpc>
              <a:spcBef>
                <a:spcPts val="0"/>
              </a:spcBef>
              <a:spcAft>
                <a:spcPts val="600"/>
              </a:spcAft>
              <a:buSzPct val="100000"/>
              <a:buFont typeface="Arial" panose="020B0604020202020204" pitchFamily="34" charset="0"/>
              <a:buChar char="•"/>
            </a:pPr>
            <a:r>
              <a:rPr lang="en-US" sz="2800" dirty="0">
                <a:solidFill>
                  <a:schemeClr val="accent1"/>
                </a:solidFill>
                <a:cs typeface="Arial" panose="020B0604020202020204" pitchFamily="34" charset="0"/>
              </a:rPr>
              <a:t>James 1:21 – “Therefore put away all filthiness and rampant wickedness and receive with meekness the implanted word, which is able to save your souls.”</a:t>
            </a:r>
          </a:p>
          <a:p>
            <a:pPr marL="0" indent="0">
              <a:lnSpc>
                <a:spcPct val="100000"/>
              </a:lnSpc>
              <a:spcBef>
                <a:spcPts val="0"/>
              </a:spcBef>
              <a:spcAft>
                <a:spcPts val="600"/>
              </a:spcAft>
              <a:buSzPct val="100000"/>
              <a:buNone/>
            </a:pPr>
            <a:r>
              <a:rPr lang="en-US" sz="2800" b="1" dirty="0">
                <a:solidFill>
                  <a:schemeClr val="accent1"/>
                </a:solidFill>
                <a:cs typeface="Arial" panose="020B0604020202020204" pitchFamily="34" charset="0"/>
              </a:rPr>
              <a:t>Believe the Gospel message</a:t>
            </a:r>
          </a:p>
          <a:p>
            <a:pPr lvl="1">
              <a:lnSpc>
                <a:spcPct val="100000"/>
              </a:lnSpc>
              <a:spcBef>
                <a:spcPts val="0"/>
              </a:spcBef>
              <a:spcAft>
                <a:spcPts val="600"/>
              </a:spcAft>
              <a:buSzPct val="100000"/>
              <a:buFont typeface="Arial" panose="020B0604020202020204" pitchFamily="34" charset="0"/>
              <a:buChar char="•"/>
            </a:pPr>
            <a:r>
              <a:rPr lang="en-US" sz="2800" dirty="0">
                <a:solidFill>
                  <a:schemeClr val="accent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114301" y="612648"/>
            <a:ext cx="7326630" cy="707886"/>
          </a:xfrm>
        </p:spPr>
        <p:txBody>
          <a:bodyPr wrap="square">
            <a:spAutoFit/>
          </a:bodyPr>
          <a:lstStyle/>
          <a:p>
            <a:r>
              <a:rPr lang="en-US" sz="4000" b="1" dirty="0"/>
              <a:t>Taking The Right Path</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41915" y="1527048"/>
            <a:ext cx="7315200" cy="5262979"/>
          </a:xfrm>
        </p:spPr>
        <p:txBody>
          <a:bodyPr wrap="square">
            <a:spAutoFit/>
          </a:bodyPr>
          <a:lstStyle/>
          <a:p>
            <a:pPr marL="0" indent="0">
              <a:lnSpc>
                <a:spcPct val="100000"/>
              </a:lnSpc>
              <a:spcBef>
                <a:spcPts val="0"/>
              </a:spcBef>
              <a:buSzPct val="100000"/>
              <a:buNone/>
            </a:pPr>
            <a:r>
              <a:rPr lang="en-US" sz="2800" b="1" dirty="0">
                <a:solidFill>
                  <a:schemeClr val="accent1"/>
                </a:solidFill>
                <a:cs typeface="Arial" panose="020B0604020202020204" pitchFamily="34" charset="0"/>
              </a:rPr>
              <a:t>Repent of your sins</a:t>
            </a:r>
          </a:p>
          <a:p>
            <a:pPr lvl="1">
              <a:lnSpc>
                <a:spcPct val="100000"/>
              </a:lnSpc>
              <a:spcBef>
                <a:spcPts val="0"/>
              </a:spcBef>
              <a:buSzPct val="100000"/>
              <a:buFont typeface="Arial" panose="020B0604020202020204" pitchFamily="34" charset="0"/>
              <a:buChar char="•"/>
            </a:pPr>
            <a:r>
              <a:rPr lang="en-US" sz="2800" dirty="0">
                <a:solidFill>
                  <a:schemeClr val="accent1"/>
                </a:solidFill>
                <a:cs typeface="Arial" panose="020B0604020202020204" pitchFamily="34" charset="0"/>
              </a:rPr>
              <a:t>Acts 3:19 – “Repent therefore, and turn again, that your sins may be blotted out”</a:t>
            </a:r>
          </a:p>
          <a:p>
            <a:pPr marL="0" indent="0">
              <a:lnSpc>
                <a:spcPct val="100000"/>
              </a:lnSpc>
              <a:spcBef>
                <a:spcPts val="0"/>
              </a:spcBef>
              <a:buSzPct val="100000"/>
              <a:buNone/>
            </a:pPr>
            <a:r>
              <a:rPr lang="en-US" sz="2800" b="1" dirty="0">
                <a:solidFill>
                  <a:schemeClr val="accent1"/>
                </a:solidFill>
                <a:cs typeface="Arial" panose="020B0604020202020204" pitchFamily="34" charset="0"/>
              </a:rPr>
              <a:t>Confess that Jesus is the Son of God</a:t>
            </a:r>
          </a:p>
          <a:p>
            <a:pPr lvl="1">
              <a:lnSpc>
                <a:spcPct val="100000"/>
              </a:lnSpc>
              <a:spcBef>
                <a:spcPts val="0"/>
              </a:spcBef>
              <a:buSzPct val="100000"/>
              <a:buFont typeface="Arial" panose="020B0604020202020204" pitchFamily="34" charset="0"/>
              <a:buChar char="•"/>
            </a:pPr>
            <a:r>
              <a:rPr lang="en-US" sz="2800" dirty="0">
                <a:solidFill>
                  <a:schemeClr val="accent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5" name="Title 1">
            <a:extLst>
              <a:ext uri="{FF2B5EF4-FFF2-40B4-BE49-F238E27FC236}">
                <a16:creationId xmlns:a16="http://schemas.microsoft.com/office/drawing/2014/main" id="{B8E5F33E-8694-C295-AB17-A2534A1C8280}"/>
              </a:ext>
            </a:extLst>
          </p:cNvPr>
          <p:cNvSpPr>
            <a:spLocks noGrp="1"/>
          </p:cNvSpPr>
          <p:nvPr>
            <p:ph type="title"/>
          </p:nvPr>
        </p:nvSpPr>
        <p:spPr>
          <a:xfrm>
            <a:off x="114301" y="612648"/>
            <a:ext cx="7326630" cy="707886"/>
          </a:xfrm>
        </p:spPr>
        <p:txBody>
          <a:bodyPr wrap="square">
            <a:spAutoFit/>
          </a:bodyPr>
          <a:lstStyle/>
          <a:p>
            <a:r>
              <a:rPr lang="en-US" sz="4000" b="1" dirty="0"/>
              <a:t>Taking The Right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Face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207</TotalTime>
  <Words>3508</Words>
  <Application>Microsoft Office PowerPoint</Application>
  <PresentationFormat>On-screen Show (4:3)</PresentationFormat>
  <Paragraphs>138</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Times New Roman</vt:lpstr>
      <vt:lpstr>Trebuchet MS</vt:lpstr>
      <vt:lpstr>Wingdings 3</vt:lpstr>
      <vt:lpstr>Facet</vt:lpstr>
      <vt:lpstr>The Goodness Of God</vt:lpstr>
      <vt:lpstr>Witnesses Of God’s Goodness</vt:lpstr>
      <vt:lpstr>Witnesses Of God’s Goodness</vt:lpstr>
      <vt:lpstr>Witnesses Of God’s Goodness</vt:lpstr>
      <vt:lpstr>Witnesses Of God’s Goodness</vt:lpstr>
      <vt:lpstr>The Purpose Of God’s Goodness</vt:lpstr>
      <vt:lpstr>The Purpose Of God’s Goodness</vt:lpstr>
      <vt:lpstr>Taking The Right Path</vt:lpstr>
      <vt:lpstr>Taking The Right Path</vt:lpstr>
      <vt:lpstr>Taking The Right Path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 Jeremiah Cox</dc:creator>
  <cp:lastModifiedBy>Richard Lidh</cp:lastModifiedBy>
  <cp:revision>6</cp:revision>
  <cp:lastPrinted>2024-10-12T22:17:03Z</cp:lastPrinted>
  <dcterms:created xsi:type="dcterms:W3CDTF">2024-10-11T22:40:54Z</dcterms:created>
  <dcterms:modified xsi:type="dcterms:W3CDTF">2024-11-02T03:19:44Z</dcterms:modified>
</cp:coreProperties>
</file>